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70" r:id="rId16"/>
    <p:sldId id="271" r:id="rId17"/>
    <p:sldId id="273" r:id="rId18"/>
    <p:sldId id="274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WINDOWS\Help\Tours\WindowsMediaPlayer\Audio\Wav\wmpaud1.wav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WINDOWS\Media\onestop.mid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714357"/>
            <a:ext cx="8458200" cy="536143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6400" dirty="0" smtClean="0"/>
              <a:t>Виновен- </a:t>
            </a:r>
            <a:r>
              <a:rPr lang="ru-RU" sz="6400" dirty="0" smtClean="0"/>
              <a:t>отвечай!</a:t>
            </a:r>
            <a:br>
              <a:rPr lang="ru-RU" sz="6400" dirty="0" smtClean="0"/>
            </a:br>
            <a:r>
              <a:rPr lang="ru-RU" sz="5400" dirty="0" smtClean="0"/>
              <a:t>ХУЛИГАНСТВО НЕСОВЕРШЕННОЛЕТНИХ.</a:t>
            </a:r>
            <a:endParaRPr lang="ru-RU" sz="6400" dirty="0" smtClean="0"/>
          </a:p>
        </p:txBody>
      </p:sp>
      <p:pic>
        <p:nvPicPr>
          <p:cNvPr id="18435" name="Picture 4" descr="Chicken_16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3500438"/>
            <a:ext cx="2073275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36576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Злостное хулиганство(ч.2 ст.213 УК РФ) может выражаться в преступном посягательстве на общественный порядок, личность или право собственности и на порядок управления.</a:t>
            </a:r>
          </a:p>
          <a:p>
            <a:r>
              <a:rPr lang="ru-RU" dirty="0" smtClean="0"/>
              <a:t>При совершении хулиганства с применением оружия или предметов, используемых в качестве оружия (ч.3 ст.213 УК РФ), общественная безопасность, наряду с грубым нарушением общественного порядка и посягательством на личность или право собственности, ставиться под реальную угрозу причинения ущерба, либо ей фактически приноситься ущерб.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85794"/>
            <a:ext cx="8686800" cy="5294331"/>
          </a:xfrm>
        </p:spPr>
        <p:txBody>
          <a:bodyPr/>
          <a:lstStyle/>
          <a:p>
            <a:pPr algn="ctr"/>
            <a:r>
              <a:rPr lang="ru-RU" sz="4000" dirty="0" smtClean="0"/>
              <a:t>Субъектом хулиганства является физическое лицо, достигшее 16 лет(ч.1 ст.213 УК РФ) и 14 лет(ч.2 и ч.3 ст.213 УК РФ).</a:t>
            </a: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3500438"/>
            <a:ext cx="321471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ОТВЕТСТВЕННОСТЬ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соответствии с ч.1 ст.213 УК РФ, ответственность за «простое» хулиганство относиться к категории преступлений небольшой тяжести  и предусматривает максимальное наказание в виде лишения свободы сроком до 2 лет. 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4429132"/>
            <a:ext cx="250033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ОТВЕТСТВЕННОСТЬ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Пункт «в» ч.2 ст.213 УК РФ рассматривает совершение хулиганских действий лицом, ранее судимым за хулиганство и предусматривает максимально возможное наказание в виде лишения свободы сроком до 5 лет. Таким образом этот вид преступления относиться к категории средней тяжести.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ОТВЕТСТВЕННОСТЬ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Часть 3 ст.2213 УК РФ предусматривает уголовную ответственность за особо злостное хулиганство, например, совершение хулиганства с применением оружия или предметов, используемых в качестве оружия. Максимальное наказание, предусмотренное ч.3 ст. 213 УК РФ, составляет до 7 лет лишения свободы, и это преступление относиться к категории тяжких.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Согласно ст.88 УК РФ видами наказаний, назначаемых несовершеннолетним гражданам, являются:</a:t>
            </a:r>
          </a:p>
          <a:p>
            <a:pPr lvl="0"/>
            <a:r>
              <a:rPr lang="ru-RU" dirty="0" smtClean="0"/>
              <a:t>Штраф – назначается в размере от десяти до 500 минимальных размеров оплаты труда или в размере заработной платы или иного дохода несовершеннолетнего за период от 2 недель до 6 месяцев. Этот вид наказания применяется только при наличии у него самостоятельного заработка или имущества, на которое может быть обращено взыскание. </a:t>
            </a:r>
          </a:p>
          <a:p>
            <a:pPr lvl="0"/>
            <a:r>
              <a:rPr lang="ru-RU" dirty="0" smtClean="0"/>
              <a:t>Лишение права заниматься определенной деятельностью  - при назначении данного вида наказания юридические органы руководствуются положениями ст.47 УК РФ.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Обязательные работы – заключаются в выполнении посильных для несовершеннолетнего работ и назначении на срок от 40 до 160 часов. Отбываются они несовершеннолетним в свободное от учебы время. В случае злостного уклонения несовершеннолетнего от отбывания обязательных работ применяется общее правило: они заменяются арестом (ч.3 ст.49 УК РФ). </a:t>
            </a:r>
          </a:p>
          <a:p>
            <a:pPr lvl="0"/>
            <a:r>
              <a:rPr lang="ru-RU" dirty="0" smtClean="0"/>
              <a:t>Арест – назначается несовершеннолетним осужденным, достигшим к моменту вынесения судом приговора 16 возраста, на срок от 1 до 4 месяцев. </a:t>
            </a:r>
          </a:p>
          <a:p>
            <a:pPr lvl="0"/>
            <a:r>
              <a:rPr lang="ru-RU" dirty="0" smtClean="0"/>
              <a:t>Лишение свободы – самое строгое наказание, которое может применяться к несовершеннолетним. Оно назначается осужденным на срок не свыше 10 лет.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457200"/>
            <a:ext cx="8277252" cy="97153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dirty="0" smtClean="0"/>
              <a:t>ЗАКОН СУРОВ,НО СПРАВЕДЛИВ!!!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Закон устанавливает ответственность за все виды нарушений с 16 лет, а за самые тяжкие - уже с 14. </a:t>
            </a:r>
            <a:r>
              <a:rPr lang="ru-RU" dirty="0" smtClean="0"/>
              <a:t>К тому же к несовершеннолетним применяются не все виды наказаний, установленные для </a:t>
            </a:r>
            <a:r>
              <a:rPr lang="ru-RU" dirty="0" smtClean="0"/>
              <a:t>взрослых. Но, тем не менее, совершивший правонарушение – будет отвечать по всей строгости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/>
              <a:t> </a:t>
            </a:r>
            <a:r>
              <a:rPr lang="ru-RU" dirty="0" smtClean="0"/>
              <a:t>  закона!</a:t>
            </a:r>
            <a:endParaRPr lang="ru-RU" dirty="0" smtClean="0"/>
          </a:p>
        </p:txBody>
      </p:sp>
      <p:pic>
        <p:nvPicPr>
          <p:cNvPr id="27653" name="Picture 5" descr="36_2_20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1" y="4786322"/>
            <a:ext cx="1959993" cy="184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ВЫВОД: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4422"/>
            <a:ext cx="8686800" cy="486570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ru-RU" dirty="0" smtClean="0"/>
              <a:t>И всё-таки, принимая строгие, но справедливые меры к нарушителю, государство, конечно, не мстит ему. </a:t>
            </a:r>
            <a:r>
              <a:rPr lang="ru-RU" dirty="0" smtClean="0"/>
              <a:t>Оно хочет одного- помочь оступившемуся подростку вернуться к </a:t>
            </a:r>
            <a:endParaRPr lang="ru-RU" dirty="0" smtClean="0"/>
          </a:p>
          <a:p>
            <a:pPr eaLnBrk="1" hangingPunct="1">
              <a:lnSpc>
                <a:spcPct val="150000"/>
              </a:lnSpc>
              <a:buNone/>
              <a:defRPr/>
            </a:pPr>
            <a:r>
              <a:rPr lang="ru-RU" dirty="0" smtClean="0"/>
              <a:t> </a:t>
            </a:r>
            <a:r>
              <a:rPr lang="ru-RU" dirty="0" smtClean="0"/>
              <a:t>  нормальной </a:t>
            </a:r>
            <a:r>
              <a:rPr lang="ru-RU" dirty="0" smtClean="0"/>
              <a:t>жизни!      </a:t>
            </a:r>
            <a:endParaRPr lang="ru-RU" dirty="0" smtClean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4643446"/>
            <a:ext cx="2071702" cy="177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лександр\Desktop\флешка\анимация\spasibo_wallot.ru (18)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68405" y="378587"/>
            <a:ext cx="6489743" cy="48673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6600" smtClean="0">
                <a:solidFill>
                  <a:schemeClr val="accent2"/>
                </a:solidFill>
              </a:rPr>
              <a:t>Знать</a:t>
            </a:r>
            <a:r>
              <a:rPr lang="ru-RU" smtClean="0">
                <a:solidFill>
                  <a:schemeClr val="accent2"/>
                </a:solidFill>
              </a:rPr>
              <a:t> </a:t>
            </a:r>
            <a:r>
              <a:rPr lang="ru-RU" sz="6600" smtClean="0">
                <a:solidFill>
                  <a:schemeClr val="accent2"/>
                </a:solidFill>
              </a:rPr>
              <a:t>закон смолоду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В книге современного писателя Н.И </a:t>
            </a:r>
            <a:r>
              <a:rPr lang="ru-RU" dirty="0" err="1" smtClean="0"/>
              <a:t>Ветрова</a:t>
            </a:r>
            <a:r>
              <a:rPr lang="ru-RU" dirty="0" smtClean="0"/>
              <a:t> « Если бы я знал закон» есть письмо , присланное из воспитательно-трудовой колонии бывшим учеником 9 класса Мишей С. своему классному руководителю.</a:t>
            </a:r>
          </a:p>
        </p:txBody>
      </p:sp>
      <p:pic>
        <p:nvPicPr>
          <p:cNvPr id="19460" name="Picture 4" descr="book[2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4221163"/>
            <a:ext cx="2951163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wmpaud1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916238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63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3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5881" fill="hold"/>
                                        <p:tgtEl>
                                          <p:spTgt spid="163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5"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395"/>
                </p:tgtEl>
              </p:cMediaNode>
            </p:audio>
          </p:childTnLst>
        </p:cTn>
      </p:par>
    </p:tnLst>
    <p:bldLst>
      <p:bldP spid="16386" grpId="0"/>
      <p:bldP spid="163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7848600" cy="863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Отрывок из</a:t>
            </a:r>
            <a:br>
              <a:rPr lang="ru-RU" sz="4000" dirty="0" smtClean="0"/>
            </a:br>
            <a:r>
              <a:rPr lang="ru-RU" sz="4000" dirty="0" smtClean="0"/>
              <a:t> письма:</a:t>
            </a:r>
            <a:endParaRPr lang="ru-RU" sz="5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5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500" dirty="0" smtClean="0"/>
              <a:t>« Сейчас , когда прошло два года моего пребывания здесь , я оглядываюсь назад и проникаю в тот день , когда пошел с ними на дело. Мне казалось это каким-то геройством …Думал ли я о последствиях ?..Нет! Откровенно говоря , я не знал, что закон так строг и что есть в нем конкретные статьи, называющие наши действия преступлением. И только сидя перед следователем, стал вникать в понятия «закон», «преступление», «наказание».Не думайте что я не слышал этих слов раньше. Но содержания их просто не знал. А теперь считаю оставшиеся дни …Поверьте мне как хочется на свободу…»</a:t>
            </a:r>
          </a:p>
        </p:txBody>
      </p:sp>
      <p:pic>
        <p:nvPicPr>
          <p:cNvPr id="20484" name="Picture 4" descr="kniga_6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333375"/>
            <a:ext cx="25908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onestop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987675" y="63087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4250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290764" fill="hold"/>
                                        <p:tgtEl>
                                          <p:spTgt spid="174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20"/>
                </p:tgtEl>
              </p:cMediaNode>
            </p:audio>
          </p:childTnLst>
        </p:cTn>
      </p:par>
    </p:tnLst>
    <p:bldLst>
      <p:bldP spid="17410" grpId="0"/>
      <p:bldP spid="174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Законопослушный человек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Нам часто приходится слышать мудрое слово, как «законопослушный» человек. </a:t>
            </a:r>
            <a:r>
              <a:rPr lang="ru-RU" dirty="0" smtClean="0"/>
              <a:t>А кого называют «законопослушным</a:t>
            </a:r>
            <a:r>
              <a:rPr lang="ru-RU" dirty="0" smtClean="0"/>
              <a:t>»?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</a:t>
            </a:r>
            <a:r>
              <a:rPr lang="ru-RU" dirty="0" smtClean="0"/>
              <a:t>Речь идёт о человеке, который соблюдает законы- послушен им.   </a:t>
            </a:r>
            <a:endParaRPr lang="ru-RU" dirty="0" smtClean="0"/>
          </a:p>
        </p:txBody>
      </p:sp>
      <p:pic>
        <p:nvPicPr>
          <p:cNvPr id="22532" name="Picture 4" descr="h28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88" y="4357688"/>
            <a:ext cx="1600200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857232"/>
            <a:ext cx="8121678" cy="4659331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ru-RU" sz="3200" dirty="0" smtClean="0"/>
              <a:t>Законопослушные люди составляют основную часть нашего народа. Это нормально, когда люди хотят жить в обстановке, где царят порядок и справедливость. Итак, законопослушное поведение- основа нормальной жизни общества. Такое поведение соответствует требованиям закона. Оно </a:t>
            </a:r>
            <a:br>
              <a:rPr lang="ru-RU" sz="3200" dirty="0" smtClean="0"/>
            </a:br>
            <a:r>
              <a:rPr lang="ru-RU" sz="3200" dirty="0" smtClean="0"/>
              <a:t>полезно для общества.  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</p:txBody>
      </p:sp>
      <p:pic>
        <p:nvPicPr>
          <p:cNvPr id="23556" name="Picture 5" descr="PENGUI_1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3857628"/>
            <a:ext cx="2185988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Противозаконное поведение-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Это такое поведение, которое, во-первых, ЗАПРЕЩЕНО ЗАКОНОМ, а во-вторых, ПРИЧИНЯЕТ ВРЕД людям, всему обществу.</a:t>
            </a:r>
          </a:p>
        </p:txBody>
      </p:sp>
      <p:pic>
        <p:nvPicPr>
          <p:cNvPr id="24580" name="Picture 4" descr="f4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3573463"/>
            <a:ext cx="30257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ПОДРОСТКИ  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К сожалению, среди нарушителей закона встречаются и несовершеннолетние подростки 16,14 и даже 12 лет. Многие из них, оказавшись в милиции, перед следователем, уверяют, что не собирались нарушать никаких законов, даже не думали об этом.</a:t>
            </a:r>
          </a:p>
        </p:txBody>
      </p:sp>
      <p:pic>
        <p:nvPicPr>
          <p:cNvPr id="26628" name="Picture 4" descr="Bee33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500570"/>
            <a:ext cx="2160587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571480"/>
            <a:ext cx="80010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«Хулиганство – грубое нарушение общественного порядка, выражающее явное неуважение к обществу, сопровождающееся применением насилия к гражданам либо угрозой его применения, а равно уничтожением или повреждением чужого имущества»(ч.1 ст.213 УК </a:t>
            </a:r>
            <a:r>
              <a:rPr lang="ru-RU" sz="3200" dirty="0" smtClean="0"/>
              <a:t>РФ)</a:t>
            </a:r>
            <a:endParaRPr lang="ru-RU" sz="3200" dirty="0"/>
          </a:p>
        </p:txBody>
      </p:sp>
      <p:pic>
        <p:nvPicPr>
          <p:cNvPr id="1026" name="Picture 2" descr="C:\Users\александр\Desktop\флешка\анимация\so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5" y="4000504"/>
            <a:ext cx="2707488" cy="2578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/>
          <a:lstStyle/>
          <a:p>
            <a:r>
              <a:rPr lang="ru-RU" dirty="0" smtClean="0"/>
              <a:t>Вред личности выражается в оскорблениях, нанесении ударов побоев, телесных повреждений. Тяжесть насилия для наличия состава только хулиганства не должна превышать причинения легкого вреда здоровью. Умышленное причинение большего вреда здоровью личности влечет ответственность по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совокупности преступлений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(</a:t>
            </a:r>
            <a:r>
              <a:rPr lang="ru-RU" dirty="0" smtClean="0"/>
              <a:t>ст.111,112 УК РФ). </a:t>
            </a:r>
          </a:p>
          <a:p>
            <a:endParaRPr lang="ru-RU" dirty="0"/>
          </a:p>
        </p:txBody>
      </p:sp>
      <p:pic>
        <p:nvPicPr>
          <p:cNvPr id="2050" name="Picture 2" descr="C:\Users\александр\Desktop\флешка\анимация\emblem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6406" y="3643314"/>
            <a:ext cx="2927594" cy="3071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</TotalTime>
  <Words>875</Words>
  <PresentationFormat>Экран (4:3)</PresentationFormat>
  <Paragraphs>39</Paragraphs>
  <Slides>19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Виновен- отвечай! ХУЛИГАНСТВО НЕСОВЕРШЕННОЛЕТНИХ.</vt:lpstr>
      <vt:lpstr>Знать закон смолоду</vt:lpstr>
      <vt:lpstr>Отрывок из  письма:</vt:lpstr>
      <vt:lpstr>Законопослушный человек</vt:lpstr>
      <vt:lpstr>Законопослушные люди составляют основную часть нашего народа. Это нормально, когда люди хотят жить в обстановке, где царят порядок и справедливость. Итак, законопослушное поведение- основа нормальной жизни общества. Такое поведение соответствует требованиям закона. Оно  полезно для общества.    </vt:lpstr>
      <vt:lpstr>Противозаконное поведение-</vt:lpstr>
      <vt:lpstr>ПОДРОСТКИ  </vt:lpstr>
      <vt:lpstr>Слайд 8</vt:lpstr>
      <vt:lpstr>Слайд 9</vt:lpstr>
      <vt:lpstr>Слайд 10</vt:lpstr>
      <vt:lpstr>Слайд 11</vt:lpstr>
      <vt:lpstr>ОТВЕТСТВЕННОСТЬ</vt:lpstr>
      <vt:lpstr>ОТВЕТСТВЕННОСТЬ</vt:lpstr>
      <vt:lpstr>ОТВЕТСТВЕННОСТЬ</vt:lpstr>
      <vt:lpstr>Слайд 15</vt:lpstr>
      <vt:lpstr>Слайд 16</vt:lpstr>
      <vt:lpstr>ЗАКОН СУРОВ,НО СПРАВЕДЛИВ!!!</vt:lpstr>
      <vt:lpstr>ВЫВОД: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Виновен- отвечай! ХУЛИГАНСТВО НЕСОВЕРШЕННОЛЕТНИХ.</dc:title>
  <dc:creator>александр</dc:creator>
  <cp:lastModifiedBy>александр</cp:lastModifiedBy>
  <cp:revision>4</cp:revision>
  <dcterms:created xsi:type="dcterms:W3CDTF">2014-04-08T19:32:32Z</dcterms:created>
  <dcterms:modified xsi:type="dcterms:W3CDTF">2014-05-03T11:51:16Z</dcterms:modified>
</cp:coreProperties>
</file>